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2" r:id="rId2"/>
    <p:sldId id="304" r:id="rId3"/>
    <p:sldId id="314" r:id="rId4"/>
    <p:sldId id="315" r:id="rId5"/>
    <p:sldId id="257" r:id="rId6"/>
    <p:sldId id="305" r:id="rId7"/>
    <p:sldId id="316" r:id="rId8"/>
    <p:sldId id="317" r:id="rId9"/>
    <p:sldId id="258" r:id="rId10"/>
    <p:sldId id="259" r:id="rId11"/>
    <p:sldId id="260" r:id="rId12"/>
    <p:sldId id="292" r:id="rId13"/>
    <p:sldId id="261" r:id="rId14"/>
    <p:sldId id="293" r:id="rId15"/>
    <p:sldId id="319" r:id="rId16"/>
    <p:sldId id="318" r:id="rId17"/>
    <p:sldId id="294" r:id="rId18"/>
    <p:sldId id="263" r:id="rId19"/>
    <p:sldId id="295" r:id="rId20"/>
    <p:sldId id="264" r:id="rId21"/>
    <p:sldId id="321" r:id="rId22"/>
    <p:sldId id="322" r:id="rId23"/>
    <p:sldId id="324" r:id="rId24"/>
    <p:sldId id="326" r:id="rId25"/>
    <p:sldId id="323" r:id="rId26"/>
    <p:sldId id="265" r:id="rId27"/>
    <p:sldId id="296" r:id="rId28"/>
    <p:sldId id="306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307" r:id="rId40"/>
    <p:sldId id="276" r:id="rId41"/>
    <p:sldId id="308" r:id="rId42"/>
    <p:sldId id="298" r:id="rId43"/>
    <p:sldId id="309" r:id="rId44"/>
    <p:sldId id="277" r:id="rId45"/>
    <p:sldId id="278" r:id="rId46"/>
    <p:sldId id="299" r:id="rId47"/>
    <p:sldId id="279" r:id="rId48"/>
    <p:sldId id="280" r:id="rId49"/>
    <p:sldId id="281" r:id="rId50"/>
    <p:sldId id="300" r:id="rId51"/>
    <p:sldId id="282" r:id="rId52"/>
    <p:sldId id="327" r:id="rId53"/>
    <p:sldId id="328" r:id="rId54"/>
    <p:sldId id="329" r:id="rId55"/>
    <p:sldId id="330" r:id="rId56"/>
    <p:sldId id="331" r:id="rId57"/>
    <p:sldId id="332" r:id="rId58"/>
    <p:sldId id="283" r:id="rId59"/>
    <p:sldId id="301" r:id="rId60"/>
    <p:sldId id="284" r:id="rId61"/>
    <p:sldId id="302" r:id="rId62"/>
    <p:sldId id="285" r:id="rId63"/>
    <p:sldId id="286" r:id="rId64"/>
    <p:sldId id="287" r:id="rId65"/>
    <p:sldId id="288" r:id="rId66"/>
    <p:sldId id="313" r:id="rId67"/>
    <p:sldId id="325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6" autoAdjust="0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3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26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In fact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any constant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</a:t>
                </a:r>
                <a:r>
                  <a:rPr lang="en-US" sz="3200" b="1" dirty="0"/>
                  <a:t>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65364"/>
              </a:xfrm>
              <a:prstGeom prst="rect">
                <a:avLst/>
              </a:prstGeom>
              <a:blipFill>
                <a:blip r:embed="rId2"/>
                <a:stretch>
                  <a:fillRect l="-1667" t="-349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1. Representation of Antiderivatives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an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is of the form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is a constant.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7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24784"/>
                <a:ext cx="9144000" cy="541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proof of this theorem in </a:t>
                </a:r>
                <a:r>
                  <a:rPr lang="en-US" sz="3200" b="1" dirty="0"/>
                  <a:t>one direction is </a:t>
                </a:r>
                <a:r>
                  <a:rPr lang="en-US" sz="3200" b="1" dirty="0" smtClean="0"/>
                  <a:t>straightforward.</a:t>
                </a:r>
              </a:p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3200" b="1" dirty="0" smtClean="0"/>
                  <a:t>That </a:t>
                </a:r>
                <a:r>
                  <a:rPr lang="en-US" sz="3200" b="1" dirty="0"/>
                  <a:t>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is a constant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4784"/>
                <a:ext cx="9144000" cy="541956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8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609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prove this theorem in the other direction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assume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is an antiderivative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60960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800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286000"/>
                <a:ext cx="915082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define </a:t>
                </a: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3200" b="1" dirty="0"/>
                  <a:t> such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50820" cy="1569660"/>
              </a:xfrm>
              <a:prstGeom prst="rect">
                <a:avLst/>
              </a:prstGeom>
              <a:blipFill>
                <a:blip r:embed="rId3"/>
                <a:stretch>
                  <a:fillRect l="-1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4038600"/>
                <a:ext cx="915082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any two points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in the </a:t>
                </a:r>
                <a:r>
                  <a:rPr lang="en-US" sz="3200" b="1" dirty="0" smtClean="0"/>
                  <a:t>interval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3200" b="1" dirty="0"/>
                  <a:t> is continuous 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 and differentiable 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50820" cy="2308324"/>
              </a:xfrm>
              <a:prstGeom prst="rect">
                <a:avLst/>
              </a:prstGeom>
              <a:blipFill>
                <a:blip r:embed="rId4"/>
                <a:stretch>
                  <a:fillRect l="-1666" r="-1666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33400"/>
                <a:ext cx="9144000" cy="252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</a:t>
                </a:r>
                <a:r>
                  <a:rPr lang="en-US" sz="3200" b="1" dirty="0"/>
                  <a:t>the Mean Value </a:t>
                </a:r>
                <a:r>
                  <a:rPr lang="en-US" sz="3200" b="1" dirty="0" smtClean="0"/>
                  <a:t>Theorem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some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𝝃</m:t>
                    </m:r>
                    <m:r>
                      <a:rPr lang="en-US" sz="3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2525371"/>
              </a:xfrm>
              <a:prstGeom prst="rect">
                <a:avLst/>
              </a:prstGeom>
              <a:blipFill>
                <a:blip r:embed="rId2"/>
                <a:stretch>
                  <a:fillRect l="-1667" b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so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549676"/>
                <a:ext cx="915082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are arbitrary points in the 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know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3200" b="1" dirty="0"/>
                  <a:t> is a constant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𝐜𝐨𝐧𝐬𝐭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50820" cy="2308324"/>
              </a:xfrm>
              <a:prstGeom prst="rect">
                <a:avLst/>
              </a:prstGeom>
              <a:blipFill>
                <a:blip r:embed="rId4"/>
                <a:stretch>
                  <a:fillRect l="-1666" r="-1666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4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4" y="481548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it follows that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proof of the theorem is complete.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4" y="481548"/>
                <a:ext cx="9144000" cy="3939540"/>
              </a:xfrm>
              <a:prstGeom prst="rect">
                <a:avLst/>
              </a:prstGeom>
              <a:blipFill>
                <a:blip r:embed="rId2"/>
                <a:stretch>
                  <a:fillRect l="-1733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6820" y="4495800"/>
            <a:ext cx="913568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82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Going back to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we see that the general antiderivative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825884"/>
              </a:xfrm>
              <a:prstGeom prst="rect">
                <a:avLst/>
              </a:prstGeom>
              <a:blipFill>
                <a:blip r:embed="rId2"/>
                <a:stretch>
                  <a:fillRect l="-1667" r="-1667" b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752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assigning specific values to the constant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752194"/>
              </a:xfrm>
              <a:prstGeom prst="rect">
                <a:avLst/>
              </a:prstGeom>
              <a:blipFill>
                <a:blip r:embed="rId3"/>
                <a:stretch>
                  <a:fillRect l="-1667"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15" y="2736310"/>
            <a:ext cx="3873285" cy="412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667000"/>
                <a:ext cx="4953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obtain a family of functions whose graphs are vertical translates of one </a:t>
                </a:r>
                <a:r>
                  <a:rPr lang="en-US" sz="3200" b="1" dirty="0" smtClean="0"/>
                  <a:t>another.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(</a:t>
                </a:r>
                <a:r>
                  <a:rPr lang="en-US" sz="3200" b="1" dirty="0"/>
                  <a:t>see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4953000" cy="3785652"/>
              </a:xfrm>
              <a:prstGeom prst="rect">
                <a:avLst/>
              </a:prstGeom>
              <a:blipFill>
                <a:blip r:embed="rId5"/>
                <a:stretch>
                  <a:fillRect l="-3075" r="-2952" b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72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makes </a:t>
                </a:r>
                <a:r>
                  <a:rPr lang="en-US" sz="3200" b="1" dirty="0" smtClean="0"/>
                  <a:t>sense because </a:t>
                </a:r>
                <a:r>
                  <a:rPr lang="en-US" sz="3200" b="1" dirty="0"/>
                  <a:t>each curve must have the same slope at any given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represent the entire family of antiderivatives of a function by adding a constant to a known antiderivative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984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Knowing </a:t>
                </a:r>
                <a:r>
                  <a:rPr lang="en-US" sz="3200" b="1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represent the family of all antiderivatives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by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a constant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84022"/>
              </a:xfrm>
              <a:prstGeom prst="rect">
                <a:avLst/>
              </a:prstGeom>
              <a:blipFill>
                <a:blip r:embed="rId4"/>
                <a:stretch>
                  <a:fillRect l="-1667" r="-1667" b="-3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8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2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constant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𝐜𝐨𝐧𝐬𝐭𝐚𝐧𝐭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5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family of functions represented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𝐠𝐞𝐧𝐞𝐫𝐚𝐥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𝐚𝐧𝐭𝐢𝐝𝐞𝐫𝐢𝐯𝐚𝐭𝐢𝐯𝐞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 smtClean="0"/>
                  <a:t>(or the most general antiderivative)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533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267200"/>
                <a:ext cx="9144000" cy="232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𝐠𝐞𝐧𝐞𝐫𝐚𝐥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𝐬𝐨𝐥𝐮𝐭𝐢𝐨𝐧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the differential equation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325060"/>
              </a:xfrm>
              <a:prstGeom prst="rect">
                <a:avLst/>
              </a:prstGeom>
              <a:blipFill>
                <a:blip r:embed="rId4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4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differential equation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is an equation that involves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    and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are examples of differential equations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7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Solving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Differential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general solution of the differential equation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begin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need to find a function whose derivative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One </a:t>
                </a:r>
                <a:r>
                  <a:rPr lang="en-US" sz="3200" b="1" dirty="0"/>
                  <a:t>such function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8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514600"/>
            <a:ext cx="89916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9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Now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use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to conclude that the general solution of the differential equation is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11012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graphs of several functions of the form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are </a:t>
                </a:r>
                <a:r>
                  <a:rPr lang="en-US" sz="3200" b="1" dirty="0"/>
                  <a:t>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4953000" cy="3046988"/>
              </a:xfrm>
              <a:prstGeom prst="rect">
                <a:avLst/>
              </a:prstGeom>
              <a:blipFill>
                <a:blip r:embed="rId3"/>
                <a:stretch>
                  <a:fillRect l="-3075" r="-295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0" y="3162300"/>
            <a:ext cx="4019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Find the most general antiderivative of each of the following </a:t>
                </a:r>
                <a:r>
                  <a:rPr lang="en-US" sz="3200" b="1" dirty="0" smtClean="0"/>
                  <a:t>functions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/>
                  <a:t>			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so an antiderivative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most general antiderivative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𝐜𝐨𝐧𝐬𝐭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4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05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Recall that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05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7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on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r>
                  <a:rPr lang="en-US" sz="3200" b="1" dirty="0" smtClean="0"/>
                  <a:t>the </a:t>
                </a:r>
                <a:r>
                  <a:rPr lang="en-US" sz="3200" b="1" dirty="0"/>
                  <a:t>general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50603"/>
                <a:ext cx="9144000" cy="2234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also know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𝐚𝐥𝐥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0603"/>
                <a:ext cx="9144000" cy="2234073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1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then tells us that the general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any interval that </a:t>
                </a:r>
                <a:r>
                  <a:rPr lang="en-US" sz="3200" b="1" dirty="0" smtClean="0"/>
                  <a:t>does not </a:t>
                </a:r>
                <a:r>
                  <a:rPr lang="en-US" sz="3200" b="1" dirty="0"/>
                  <a:t>contain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774609"/>
                <a:ext cx="9144000" cy="2083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So the general antiderivative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  , 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4609"/>
                <a:ext cx="9144000" cy="208339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124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particular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this is true on each </a:t>
                </a:r>
                <a:r>
                  <a:rPr lang="en-US" sz="3200" b="1" dirty="0" smtClean="0"/>
                  <a:t>of the intervals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8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We use the Power Rule to discover an antiderivative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8609"/>
                <a:ext cx="9144000" cy="2113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In fact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8609"/>
                <a:ext cx="9144000" cy="2113912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11784"/>
                <a:ext cx="9144000" cy="1993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Therefore the general antiderivative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11784"/>
                <a:ext cx="9144000" cy="1993816"/>
              </a:xfrm>
              <a:prstGeom prst="rect">
                <a:avLst/>
              </a:prstGeom>
              <a:blipFill>
                <a:blip r:embed="rId4"/>
                <a:stretch>
                  <a:fillRect l="-1667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7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is valid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since then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defined on an interval.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negative (but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it is valid on any interval that </a:t>
                </a:r>
                <a:r>
                  <a:rPr lang="en-US" sz="3200" b="1" dirty="0" smtClean="0"/>
                  <a:t>does not </a:t>
                </a:r>
                <a:r>
                  <a:rPr lang="en-US" sz="3200" b="1" dirty="0"/>
                  <a:t>contain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1148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65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solving a differential equation of the </a:t>
                </a:r>
                <a:r>
                  <a:rPr lang="en-US" sz="3200" b="1" dirty="0" smtClean="0"/>
                  <a:t>form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</a:t>
                </a:r>
                <a:r>
                  <a:rPr lang="en-US" sz="3200" b="1" dirty="0"/>
                  <a:t>is convenient to write it in the equivalent differential form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65417"/>
              </a:xfrm>
              <a:prstGeom prst="rect">
                <a:avLst/>
              </a:prstGeom>
              <a:blipFill>
                <a:blip r:embed="rId2"/>
                <a:stretch>
                  <a:fillRect l="-1667" r="-1667" b="-2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888341"/>
            <a:ext cx="9144000" cy="296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operation of finding all solutions of this equation is called 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antidifferentiation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/>
              <a:t>(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</a:rPr>
              <a:t>indefinite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integration</a:t>
            </a:r>
            <a:r>
              <a:rPr lang="en-US" sz="3200" b="1" dirty="0"/>
              <a:t>) and is denoted </a:t>
            </a:r>
            <a:r>
              <a:rPr lang="en-US" sz="3200" b="1" dirty="0" smtClean="0"/>
              <a:t>by an integral sign </a:t>
            </a:r>
            <a:r>
              <a:rPr lang="en-US" sz="3200" b="1" dirty="0" smtClean="0">
                <a:solidFill>
                  <a:srgbClr val="002060"/>
                </a:solidFill>
                <a:latin typeface="Modern No. 20" panose="02070704070505020303" pitchFamily="18" charset="0"/>
              </a:rPr>
              <a:t>∫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0948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general solution is denoted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6857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114800" y="787378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Variable of integration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2728837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Integrand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78737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Constant of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integration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77000" y="2574949"/>
                <a:ext cx="228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00000"/>
                    </a:solidFill>
                  </a:rPr>
                  <a:t>An antiderivative</a:t>
                </a:r>
              </a:p>
              <a:p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         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574949"/>
                <a:ext cx="2286000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2933" t="-4274" r="-267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4648200" y="1495264"/>
            <a:ext cx="76200" cy="36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657600" y="2280401"/>
            <a:ext cx="0" cy="4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705600" y="1396978"/>
            <a:ext cx="533400" cy="50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638800" y="2245756"/>
            <a:ext cx="1295400" cy="41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0" y="3498357"/>
                <a:ext cx="9144000" cy="1683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expression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3200" b="1" dirty="0"/>
                  <a:t> is read as the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8357"/>
                <a:ext cx="9144000" cy="1683923"/>
              </a:xfrm>
              <a:prstGeom prst="rect">
                <a:avLst/>
              </a:prstGeom>
              <a:blipFill>
                <a:blip r:embed="rId4"/>
                <a:stretch>
                  <a:fillRect l="-1667" r="-1667" b="-6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differential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serves to identify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as the variable of integration. 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5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41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209800"/>
            <a:ext cx="89916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Integration </a:t>
            </a: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4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term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𝐢𝐧𝐝𝐞𝐟𝐢𝐧𝐢𝐭𝐞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𝐢𝐧𝐭𝐞𝐠𝐫𝐚𝐥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is a synonym for antiderivative.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842631"/>
                <a:ext cx="9144000" cy="4177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inverse nature of integration and differentiation can be verified by substituting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in the indefinite integration definition to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2631"/>
                <a:ext cx="9144000" cy="4177169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3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Calculus I course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used the tangent and velocity problems to introduce the derivative.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</a:t>
            </a:r>
            <a:r>
              <a:rPr lang="en-US" sz="3200" b="1" dirty="0" smtClean="0"/>
              <a:t>this course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we use the area and distance problems to introduce the other central idea in </a:t>
            </a:r>
            <a:r>
              <a:rPr lang="en-US" sz="3200" b="1" dirty="0" smtClean="0"/>
              <a:t>calculus — the integral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746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important process of calculus that is closely related to differentiation is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𝐢𝐧𝐭𝐞𝐠𝐫𝐚𝐭𝐢𝐨𝐧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4619"/>
                <a:ext cx="9144000" cy="1492781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8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  <a:endParaRPr lang="en-US" sz="2800" b="1" dirty="0"/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6199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6438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two equations allow you to obtain integration formulas directly from differentiation formulas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21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4" y="0"/>
            <a:ext cx="8610600" cy="68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3. Describing Antiderivatives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Describe the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800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37116"/>
                <a:ext cx="9144000" cy="1612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r>
                      <a:rPr lang="en-US" sz="3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𝟑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Constant multiple rule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7116"/>
                <a:ext cx="9144000" cy="1612877"/>
              </a:xfrm>
              <a:prstGeom prst="rect">
                <a:avLst/>
              </a:prstGeom>
              <a:blipFill>
                <a:blip r:embed="rId3"/>
                <a:stretch>
                  <a:fillRect l="-1800" b="-1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81400"/>
                <a:ext cx="9144000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3200" b="1" dirty="0" smtClean="0"/>
                  <a:t>		</a:t>
                </a:r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Rewrite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673902"/>
              </a:xfrm>
              <a:prstGeom prst="rect">
                <a:avLst/>
              </a:prstGeom>
              <a:blipFill>
                <a:blip r:embed="rId4"/>
                <a:stretch>
                  <a:fillRect t="-9091" b="-2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572000"/>
                <a:ext cx="9144000" cy="889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       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>
                    <a:solidFill>
                      <a:srgbClr val="00B0F0"/>
                    </a:solidFill>
                  </a:rPr>
                  <a:t>	        </a:t>
                </a:r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Power Rule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en-US" sz="32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889795"/>
              </a:xfrm>
              <a:prstGeom prst="rect">
                <a:avLst/>
              </a:prstGeom>
              <a:blipFill>
                <a:blip r:embed="rId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15000"/>
                <a:ext cx="9144000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			</a:t>
                </a:r>
                <a:r>
                  <a:rPr lang="en-US" sz="32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Simplify</a:t>
                </a:r>
                <a:endParaRPr lang="en-US" sz="32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5000"/>
                <a:ext cx="9144000" cy="801310"/>
              </a:xfrm>
              <a:prstGeom prst="rect">
                <a:avLst/>
              </a:prstGeom>
              <a:blipFill>
                <a:blip r:embed="rId6"/>
                <a:stretch>
                  <a:fillRect b="-18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2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note that the general pattern of integration is similar to that of </a:t>
                </a:r>
                <a:r>
                  <a:rPr lang="en-US" sz="3200" b="1" dirty="0" smtClean="0"/>
                  <a:t>differentiation: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15224"/>
            <a:ext cx="2895600" cy="46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7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68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4. Rewriting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Before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Integrating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b="1" dirty="0" smtClean="0">
                    <a:solidFill>
                      <a:srgbClr val="7030A0"/>
                    </a:solidFill>
                  </a:rPr>
                  <a:t>Original 	    Rewrite 	        Integrate            Simplify     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den>
                        </m:f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800" b="1" dirty="0" smtClean="0"/>
                  <a:t>	 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800" b="1" dirty="0" smtClean="0"/>
                  <a:t>	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800" b="1" dirty="0" smtClean="0"/>
                  <a:t>		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rad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800" b="1" dirty="0" smtClean="0"/>
                  <a:t>	 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800" b="1" dirty="0" smtClean="0"/>
                  <a:t>	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800" b="1" dirty="0" smtClean="0"/>
                  <a:t>	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ra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func>
                          <m:func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4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𝟐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r>
                  <a:rPr lang="en-US" sz="2400" b="1" dirty="0" smtClean="0"/>
                  <a:t>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4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68613"/>
              </a:xfrm>
              <a:prstGeom prst="rect">
                <a:avLst/>
              </a:prstGeom>
              <a:blipFill>
                <a:blip r:embed="rId2"/>
                <a:stretch>
                  <a:fillRect l="-1800" b="-20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51054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Remember that </a:t>
            </a:r>
            <a:r>
              <a:rPr lang="en-US" sz="3200" b="1" dirty="0"/>
              <a:t>y</a:t>
            </a:r>
            <a:r>
              <a:rPr lang="en-US" sz="3200" b="1" dirty="0" smtClean="0"/>
              <a:t>ou </a:t>
            </a:r>
            <a:r>
              <a:rPr lang="en-US" sz="3200" b="1" dirty="0"/>
              <a:t>can check your answer to an antidifferentiation problem by differentiating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75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5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5. Integrating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Polynomial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b="1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Integrand is understood to be 1.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53839"/>
              </a:xfrm>
              <a:prstGeom prst="rect">
                <a:avLst/>
              </a:prstGeom>
              <a:blipFill>
                <a:blip r:embed="rId2"/>
                <a:stretch>
                  <a:fillRect l="-1800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7086"/>
                <a:ext cx="9144000" cy="357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7086"/>
                <a:ext cx="9144000" cy="3570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8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5.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b="1" dirty="0" smtClean="0"/>
              </a:p>
              <a:p>
                <a:pPr algn="ctr">
                  <a:spcBef>
                    <a:spcPts val="1200"/>
                  </a:spcBef>
                </a:pPr>
                <a:r>
                  <a:rPr lang="en-US" sz="2400" b="1" dirty="0" smtClean="0">
                    <a:solidFill>
                      <a:srgbClr val="7030A0"/>
                    </a:solidFill>
                  </a:rPr>
                  <a:t>Integrate and Simplify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81106"/>
              </a:xfrm>
              <a:prstGeom prst="rect">
                <a:avLst/>
              </a:prstGeom>
              <a:blipFill>
                <a:blip r:embed="rId2"/>
                <a:stretch>
                  <a:fillRect l="-1800" t="-1337" b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24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8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6. Rewriting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Before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Integrating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7030A0"/>
                    </a:solidFill>
                  </a:rPr>
                  <a:t>Rewrite as two fractions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80267"/>
              </a:xfrm>
              <a:prstGeom prst="rect">
                <a:avLst/>
              </a:prstGeom>
              <a:blipFill>
                <a:blip r:embed="rId2"/>
                <a:stretch>
                  <a:fillRect l="-1800" b="-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31066"/>
                <a:ext cx="9144000" cy="1745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rgbClr val="7030A0"/>
                    </a:solidFill>
                  </a:rPr>
                  <a:t>Rewrite with fractional exponents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1066"/>
                <a:ext cx="9144000" cy="1745734"/>
              </a:xfrm>
              <a:prstGeom prst="rect">
                <a:avLst/>
              </a:prstGeom>
              <a:blipFill>
                <a:blip r:embed="rId3"/>
                <a:stretch>
                  <a:fillRect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15764"/>
                <a:ext cx="9144000" cy="1842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 smtClean="0"/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rgbClr val="7030A0"/>
                    </a:solidFill>
                  </a:rPr>
                  <a:t>Integrate</a:t>
                </a:r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5764"/>
                <a:ext cx="9144000" cy="1842236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51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5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6.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7030A0"/>
                    </a:solidFill>
                  </a:rPr>
                  <a:t>Simplify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52959"/>
              </a:xfrm>
              <a:prstGeom prst="rect">
                <a:avLst/>
              </a:prstGeom>
              <a:blipFill>
                <a:blip r:embed="rId2"/>
                <a:stretch>
                  <a:fillRect l="-1800" b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1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1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Rewriting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Before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Integrating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7030A0"/>
                    </a:solidFill>
                  </a:rPr>
                  <a:t>Rewrite as a product</a:t>
                </a:r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14909"/>
              </a:xfrm>
              <a:prstGeom prst="rect">
                <a:avLst/>
              </a:prstGeom>
              <a:blipFill>
                <a:blip r:embed="rId2"/>
                <a:stretch>
                  <a:fillRect l="-1800" b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581400"/>
                <a:ext cx="9144000" cy="181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/>
                <a:r>
                  <a:rPr lang="en-US" sz="2800" b="1" dirty="0" smtClean="0">
                    <a:solidFill>
                      <a:srgbClr val="7030A0"/>
                    </a:solidFill>
                  </a:rPr>
                  <a:t>Rewrite using trigonometric identities and Integrate</a:t>
                </a:r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1814920"/>
              </a:xfrm>
              <a:prstGeom prst="rect">
                <a:avLst/>
              </a:prstGeom>
              <a:blipFill>
                <a:blip r:embed="rId3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5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all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important relationship between the derivative and the integral is expressed in the Fundamental Theorem of Calculus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which says that differentiation and integration are in a sense inverse processes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100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learn in this </a:t>
            </a:r>
            <a:r>
              <a:rPr lang="en-US" sz="3200" b="1" dirty="0" smtClean="0"/>
              <a:t>course </a:t>
            </a:r>
            <a:r>
              <a:rPr lang="en-US" sz="3200" b="1" dirty="0"/>
              <a:t>how integration can be used </a:t>
            </a:r>
            <a:r>
              <a:rPr lang="en-US" sz="3200" b="1" dirty="0" smtClean="0"/>
              <a:t>to solve </a:t>
            </a:r>
            <a:r>
              <a:rPr lang="en-US" sz="3200" b="1" dirty="0"/>
              <a:t>problems involving volumes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length of curves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population predictions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work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and </a:t>
            </a:r>
            <a:r>
              <a:rPr lang="en-US" sz="3200" b="1" dirty="0"/>
              <a:t>consumer surplus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among </a:t>
            </a:r>
            <a:r>
              <a:rPr lang="en-US" sz="3200" b="1" dirty="0"/>
              <a:t>many others.</a:t>
            </a:r>
          </a:p>
        </p:txBody>
      </p:sp>
    </p:spTree>
    <p:extLst>
      <p:ext uri="{BB962C8B-B14F-4D97-AF65-F5344CB8AC3E}">
        <p14:creationId xmlns:p14="http://schemas.microsoft.com/office/powerpoint/2010/main" val="208168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Be sure you realize that one of the most important steps in integration is rewriting the integrand in a form that fits the basic integration rules.</a:t>
            </a:r>
          </a:p>
        </p:txBody>
      </p:sp>
    </p:spTree>
    <p:extLst>
      <p:ext uri="{BB962C8B-B14F-4D97-AF65-F5344CB8AC3E}">
        <p14:creationId xmlns:p14="http://schemas.microsoft.com/office/powerpoint/2010/main" val="9351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0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Rewriting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Before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Integrating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rad>
                          </m:den>
                        </m:f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8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𝐞𝐰𝐫𝐢𝐭𝐞</m:t>
                        </m:r>
                      </m:e>
                    </m:groupCh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sz="2800" b="1" i="0" dirty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8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800" b="1" i="0" dirty="0" smtClean="0">
                            <a:latin typeface="Cambria Math" panose="02040503050406030204" pitchFamily="18" charset="0"/>
                          </a:rPr>
                          <m:t>𝐧𝐭𝐞𝐠𝐫𝐚𝐭𝐞</m:t>
                        </m:r>
                      </m:e>
                    </m:groupCh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den>
                        </m:f>
                      </m:e>
                    </m:d>
                    <m:groupChr>
                      <m:groupChrPr>
                        <m:chr m:val="→"/>
                        <m:pos m:val="top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800" b="1" i="0" dirty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2800" b="1" i="0" dirty="0" smtClean="0">
                            <a:latin typeface="Cambria Math" panose="02040503050406030204" pitchFamily="18" charset="0"/>
                          </a:rPr>
                          <m:t>𝐢𝐦𝐩𝐥𝐢𝐟𝐲</m:t>
                        </m:r>
                      </m:e>
                    </m:groupCh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01454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104390"/>
                <a:ext cx="9144000" cy="2153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𝐞𝐰𝐫𝐢𝐭𝐞</m:t>
                        </m:r>
                      </m:e>
                    </m:groupCh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𝐧𝐭𝐞𝐠𝐫𝐚𝐭𝐞</m:t>
                        </m:r>
                      </m:e>
                    </m:groupCh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𝐢𝐦𝐩𝐥𝐢𝐟𝐲</m:t>
                          </m:r>
                        </m:e>
                      </m:groupChr>
                      <m:f>
                        <m:f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4390"/>
                <a:ext cx="9144000" cy="2153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3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88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𝐞𝐰𝐫𝐢𝐭𝐞</m:t>
                        </m:r>
                      </m:e>
                    </m:groupCh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𝐧𝐭𝐞𝐠𝐫𝐚𝐭𝐞</m:t>
                        </m:r>
                      </m:e>
                    </m:groupCh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𝐢𝐦𝐩𝐥𝐢𝐟𝐲</m:t>
                          </m:r>
                        </m:e>
                      </m:groupCh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85342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048000"/>
                <a:ext cx="9144000" cy="2638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g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rad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𝐞𝐰𝐫𝐢𝐭𝐞</m:t>
                        </m:r>
                      </m:e>
                    </m:groupCh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4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2400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𝐧𝐭𝐞𝐠𝐫𝐚𝐭𝐞</m:t>
                        </m:r>
                      </m:e>
                    </m:groupCh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𝟒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num>
                              <m:den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𝐢𝐦𝐩𝐥𝐢𝐟𝐲</m:t>
                          </m:r>
                        </m:e>
                      </m:groupCh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638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4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905000"/>
            <a:ext cx="8991600" cy="335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Conditions and Particular Solutions</a:t>
            </a:r>
          </a:p>
        </p:txBody>
      </p:sp>
    </p:spTree>
    <p:extLst>
      <p:ext uri="{BB962C8B-B14F-4D97-AF65-F5344CB8AC3E}">
        <p14:creationId xmlns:p14="http://schemas.microsoft.com/office/powerpoint/2010/main" val="30303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33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have already seen that the equation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has </a:t>
                </a:r>
                <a:r>
                  <a:rPr lang="en-US" sz="3200" b="1" dirty="0"/>
                  <a:t>many solutions (each differing from the others by a </a:t>
                </a:r>
                <a:r>
                  <a:rPr lang="en-US" sz="3200" b="1" dirty="0" smtClean="0"/>
                  <a:t>constant of integration).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What does this mean geometrically?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31057"/>
              </a:xfrm>
              <a:prstGeom prst="rect">
                <a:avLst/>
              </a:prstGeom>
              <a:blipFill>
                <a:blip r:embed="rId2"/>
                <a:stretch>
                  <a:fillRect l="-1667" r="-1667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means that the graphs of any two antiderivatives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vertical translations of each other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9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94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shows the graphs of several antiderivatives </a:t>
                </a:r>
                <a:r>
                  <a:rPr lang="en-US" sz="3200" b="1" dirty="0" smtClean="0"/>
                  <a:t>of </a:t>
                </a:r>
                <a:r>
                  <a:rPr lang="en-US" sz="3200" b="1" dirty="0"/>
                  <a:t>the form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733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57174"/>
                <a:ext cx="4495800" cy="352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7030A0"/>
                    </a:solidFill>
                  </a:rPr>
                  <a:t>general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various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7174"/>
                <a:ext cx="4495800" cy="3524426"/>
              </a:xfrm>
              <a:prstGeom prst="rect">
                <a:avLst/>
              </a:prstGeom>
              <a:blipFill>
                <a:blip r:embed="rId3"/>
                <a:stretch>
                  <a:fillRect l="-3388" r="-1220" b="-2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44" y="1581150"/>
            <a:ext cx="45910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8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of these antiderivatives is a solution of the differential equation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809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In many applications of integration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are given enough information to determine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𝐩𝐚𝐫𝐭𝐢𝐜𝐮𝐥𝐚𝐫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𝐬𝐨𝐥𝐮𝐭𝐢𝐨𝐧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To do this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need only know the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for one value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8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This </a:t>
                </a:r>
                <a:r>
                  <a:rPr lang="en-US" sz="3200" b="1" dirty="0"/>
                  <a:t>information is called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𝐢𝐧𝐢𝐭𝐢𝐚𝐥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𝐜𝐨𝐧𝐝𝐢𝐭𝐢𝐨𝐧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4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only one curve passes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4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43200"/>
                <a:ext cx="9144000" cy="3846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find the curve that passes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use the general solution: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800" b="1" dirty="0"/>
                  <a:t> 		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General 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initial condition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/>
                  <a:t> 			</a:t>
                </a:r>
                <a:r>
                  <a:rPr lang="en-US" sz="2800" b="1" dirty="0" smtClean="0"/>
                  <a:t>       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Initial condition</a:t>
                </a:r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3846438"/>
              </a:xfrm>
              <a:prstGeom prst="rect">
                <a:avLst/>
              </a:prstGeom>
              <a:blipFill>
                <a:blip r:embed="rId4"/>
                <a:stretch>
                  <a:fillRect l="-1667" r="-1667" b="-1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17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using the initial condition in the general solution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determine that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17612"/>
              </a:xfrm>
              <a:prstGeom prst="rect">
                <a:avLst/>
              </a:prstGeom>
              <a:blipFill>
                <a:blip r:embed="rId2"/>
                <a:stretch>
                  <a:fillRect l="-1667" r="-1667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705786"/>
                <a:ext cx="9144000" cy="1586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obtain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		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Particular solution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5786"/>
                <a:ext cx="9144000" cy="1586396"/>
              </a:xfrm>
              <a:prstGeom prst="rect">
                <a:avLst/>
              </a:prstGeom>
              <a:blipFill rotWithShape="0">
                <a:blip r:embed="rId3"/>
                <a:stretch>
                  <a:fillRect l="-1667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0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5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9. Finding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Particular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general solution of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find the particular solution that satisfies the initial condition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56440"/>
              </a:xfrm>
              <a:prstGeom prst="rect">
                <a:avLst/>
              </a:prstGeom>
              <a:blipFill>
                <a:blip r:embed="rId2"/>
                <a:stretch>
                  <a:fillRect l="-1800" r="-1667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14800"/>
                <a:ext cx="9144000" cy="1714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1714957"/>
              </a:xfrm>
              <a:prstGeom prst="rect">
                <a:avLst/>
              </a:prstGeom>
              <a:blipFill>
                <a:blip r:embed="rId3"/>
                <a:stretch>
                  <a:fillRect l="-1800" t="-4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2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" y="967481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You will learn </a:t>
                </a:r>
                <a:r>
                  <a:rPr lang="en-US" sz="3200" b="1" dirty="0"/>
                  <a:t>new methods and rules for </a:t>
                </a:r>
                <a:r>
                  <a:rPr lang="en-US" sz="3200" b="1" dirty="0" smtClean="0"/>
                  <a:t>solving definite </a:t>
                </a:r>
                <a:r>
                  <a:rPr lang="en-US" sz="3200" b="1" dirty="0"/>
                  <a:t>and indefinite </a:t>
                </a:r>
                <a:r>
                  <a:rPr lang="en-US" sz="3200" b="1" dirty="0" smtClean="0"/>
                  <a:t>integrals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the First and Second Fundamental Theorems </a:t>
                </a:r>
                <a:r>
                  <a:rPr lang="en-US" sz="3200" b="1" dirty="0"/>
                  <a:t>of Calculus.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67481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533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191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Then you will apply these rules to </a:t>
            </a:r>
            <a:r>
              <a:rPr lang="en-US" sz="3200" b="1" dirty="0" smtClean="0"/>
              <a:t>find such </a:t>
            </a:r>
            <a:r>
              <a:rPr lang="en-US" sz="3200" b="1" dirty="0"/>
              <a:t>things as the position function for </a:t>
            </a:r>
            <a:r>
              <a:rPr lang="en-US" sz="3200" b="1" dirty="0" smtClean="0"/>
              <a:t>an object </a:t>
            </a:r>
            <a:r>
              <a:rPr lang="en-US" sz="3200" b="1" dirty="0"/>
              <a:t>and the average value of a function.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9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8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7030A0"/>
                    </a:solidFill>
                  </a:rPr>
                  <a:t>Rewrite as a power and Integrate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8431"/>
              </a:xfrm>
              <a:prstGeom prst="rect">
                <a:avLst/>
              </a:prstGeom>
              <a:blipFill>
                <a:blip r:embed="rId2"/>
                <a:stretch>
                  <a:fillRect l="-1800" b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3243"/>
                <a:ext cx="9144000" cy="2633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initial condition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as follows: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  →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3243"/>
                <a:ext cx="9144000" cy="263315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8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24216"/>
                <a:ext cx="9144000" cy="328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particular solution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C00000"/>
                    </a:solidFill>
                  </a:rPr>
                  <a:t>    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Particular solution  </a:t>
                </a:r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4216"/>
                <a:ext cx="9144000" cy="3282950"/>
              </a:xfrm>
              <a:prstGeom prst="rect">
                <a:avLst/>
              </a:prstGeom>
              <a:blipFill>
                <a:blip r:embed="rId2"/>
                <a:stretch>
                  <a:fillRect l="-1667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478554"/>
            <a:ext cx="48387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Antidifferentiation is particularly useful in analyzing the motion of an object moving </a:t>
            </a:r>
            <a:r>
              <a:rPr lang="en-US" sz="3200" b="1" dirty="0" smtClean="0"/>
              <a:t>in a </a:t>
            </a:r>
            <a:r>
              <a:rPr lang="en-US" sz="3200" b="1" dirty="0"/>
              <a:t>straight line.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Recall that if the object has position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then the </a:t>
                </a:r>
                <a:r>
                  <a:rPr lang="en-US" sz="3200" b="1" dirty="0" smtClean="0"/>
                  <a:t>velocity function </a:t>
                </a:r>
                <a:r>
                  <a:rPr lang="en-US" sz="3200" b="1" dirty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907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means that the position function is an antiderivative of </a:t>
            </a:r>
            <a:r>
              <a:rPr lang="en-US" sz="3200" b="1" dirty="0" smtClean="0"/>
              <a:t>the velocity </a:t>
            </a:r>
            <a:r>
              <a:rPr lang="en-US" sz="3200" b="1"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371324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Likewise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acceleration </a:t>
                </a:r>
                <a:r>
                  <a:rPr lang="en-US" sz="3200" b="1" dirty="0"/>
                  <a:t>function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so the </a:t>
                </a:r>
                <a:r>
                  <a:rPr lang="en-US" sz="3200" b="1" dirty="0" smtClean="0"/>
                  <a:t>velocity function </a:t>
                </a:r>
                <a:r>
                  <a:rPr lang="en-US" sz="3200" b="1" dirty="0"/>
                  <a:t>is an antiderivative of the acceleration.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70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the acceleration and the initial values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known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position function can be found by </a:t>
                </a:r>
                <a:r>
                  <a:rPr lang="en-US" sz="3200" b="1" dirty="0" smtClean="0"/>
                  <a:t>antidifferentiating twice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7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particle moves in a straight line and has acceleration 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Its initial velocity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𝐜𝐦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its initial displacement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𝐜𝐦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2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292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its position </a:t>
                </a:r>
                <a:r>
                  <a:rPr lang="en-US" sz="3200" b="1" dirty="0"/>
                  <a:t>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755591"/>
              </a:xfrm>
              <a:prstGeom prst="rect">
                <a:avLst/>
              </a:prstGeom>
              <a:blipFill>
                <a:blip r:embed="rId4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305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antidifferentiation </a:t>
                </a:r>
                <a:r>
                  <a:rPr lang="en-US" sz="3200" b="1" dirty="0" smtClean="0"/>
                  <a:t>gives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0584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. </a:t>
                </a:r>
                <a:r>
                  <a:rPr lang="en-US" sz="3200" b="1" dirty="0"/>
                  <a:t>But we are given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9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7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/>
                  <a:t> is the antiderivative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7077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0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gives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. </a:t>
                </a:r>
                <a:r>
                  <a:rPr lang="en-US" sz="3200" b="1" dirty="0"/>
                  <a:t>We are given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required </a:t>
                </a:r>
                <a:r>
                  <a:rPr lang="en-US" sz="3200" b="1" dirty="0" smtClean="0"/>
                  <a:t>position function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5562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5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845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2800" b="1" dirty="0" smtClean="0"/>
                  <a:t>An object near the surface of the earth is subject to a gravitational force that produces a </a:t>
                </a:r>
                <a:r>
                  <a:rPr lang="en-US" sz="2800" b="1" dirty="0"/>
                  <a:t>downward acceleration denoted by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845570"/>
              </a:xfrm>
              <a:prstGeom prst="rect">
                <a:avLst/>
              </a:prstGeom>
              <a:blipFill>
                <a:blip r:embed="rId2"/>
                <a:stretch>
                  <a:fillRect l="-1333" r="-1333" b="-8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1867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2800" b="1" dirty="0" smtClean="0"/>
                  <a:t>For motion close to the ground we may assume that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800" b="1" dirty="0"/>
                  <a:t> is constant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its value being about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(</a:t>
                </a:r>
                <a:r>
                  <a:rPr lang="en-US" sz="2800" b="1" dirty="0"/>
                  <a:t>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𝐟𝐭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28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).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1867434"/>
              </a:xfrm>
              <a:prstGeom prst="rect">
                <a:avLst/>
              </a:prstGeom>
              <a:blipFill>
                <a:blip r:embed="rId3"/>
                <a:stretch>
                  <a:fillRect l="-1333" r="-133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804664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2800" b="1" dirty="0"/>
              <a:t>It is remarkable that </a:t>
            </a:r>
            <a:r>
              <a:rPr lang="en-US" sz="2800" b="1" dirty="0" smtClean="0"/>
              <a:t>from the </a:t>
            </a:r>
            <a:r>
              <a:rPr lang="en-US" sz="2800" b="1" dirty="0"/>
              <a:t>single fact that the acceleration due to gravity is constant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800" b="1" dirty="0"/>
              <a:t> we can use calculus </a:t>
            </a:r>
            <a:r>
              <a:rPr lang="en-US" sz="2800" b="1" dirty="0" smtClean="0"/>
              <a:t>to deduce </a:t>
            </a:r>
            <a:r>
              <a:rPr lang="en-US" sz="2800" b="1" dirty="0"/>
              <a:t>the position and velocity of any object moving under the force of gravity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800" b="1" dirty="0"/>
              <a:t> </a:t>
            </a:r>
            <a:r>
              <a:rPr lang="en-US" sz="2800" b="1" dirty="0" smtClean="0"/>
              <a:t>as illustrated </a:t>
            </a:r>
            <a:r>
              <a:rPr lang="en-US" sz="2800" b="1" dirty="0"/>
              <a:t>in the next example.</a:t>
            </a:r>
          </a:p>
        </p:txBody>
      </p:sp>
    </p:spTree>
    <p:extLst>
      <p:ext uri="{BB962C8B-B14F-4D97-AF65-F5344CB8AC3E}">
        <p14:creationId xmlns:p14="http://schemas.microsoft.com/office/powerpoint/2010/main" val="16450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11. Solving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Vertical Motion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Problem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ball is thrown upward with an initial velocity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feet per second from an initial height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𝟖𝟎</m:t>
                    </m:r>
                  </m:oMath>
                </a14:m>
                <a:r>
                  <a:rPr lang="en-US" sz="3200" b="1" dirty="0"/>
                  <a:t> feet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200400"/>
                <a:ext cx="9144000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Find the position function giving the height as a function of the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When does the ball hit the ground?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2462213"/>
              </a:xfrm>
              <a:prstGeom prst="rect">
                <a:avLst/>
              </a:prstGeom>
              <a:blipFill>
                <a:blip r:embed="rId3"/>
                <a:stretch>
                  <a:fillRect l="-1667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71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represent the initial time.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two given initial conditions can be written as follows:		</a:t>
                </a:r>
                <a:r>
                  <a:rPr lang="en-US" sz="3200" b="1" dirty="0" smtClean="0"/>
                  <a:t>	   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𝟖𝟎</m:t>
                    </m:r>
                  </m:oMath>
                </a14:m>
                <a:r>
                  <a:rPr lang="en-US" sz="3200" b="1" dirty="0"/>
                  <a:t> 	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Initial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height is 80 feet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Initial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velocity is 64 feet per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second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 smtClean="0"/>
                  <a:t> is the position function of the thrown ball.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  <a:blipFill>
                <a:blip r:embed="rId2"/>
                <a:stretch>
                  <a:fillRect l="-1800" r="-1667" b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1981200"/>
            <a:ext cx="89916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Antiderivatives</a:t>
            </a:r>
          </a:p>
        </p:txBody>
      </p:sp>
    </p:spTree>
    <p:extLst>
      <p:ext uri="{BB962C8B-B14F-4D97-AF65-F5344CB8AC3E}">
        <p14:creationId xmlns:p14="http://schemas.microsoft.com/office/powerpoint/2010/main" val="80557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84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feet per second per second as the acceleration due to gravity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US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84836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14800"/>
                <a:ext cx="9144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initial velocity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𝟑𝟐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215991"/>
              </a:xfrm>
              <a:prstGeom prst="rect">
                <a:avLst/>
              </a:prstGeom>
              <a:blipFill>
                <a:blip r:embed="rId3"/>
                <a:stretch>
                  <a:fillRect l="-1667" b="-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3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699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Next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by integrating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𝟔𝟒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𝟏𝟔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9842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67000"/>
                <a:ext cx="9144000" cy="2403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the initial height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𝟔𝟒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implies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𝟖𝟎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2403478"/>
              </a:xfrm>
              <a:prstGeom prst="rect">
                <a:avLst/>
              </a:prstGeom>
              <a:blipFill>
                <a:blip r:embed="rId3"/>
                <a:stretch>
                  <a:fillRect l="-1667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5271604"/>
                <a:ext cx="9144000" cy="1586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position function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𝟏𝟔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1604"/>
                <a:ext cx="9144000" cy="1586396"/>
              </a:xfrm>
              <a:prstGeom prst="rect">
                <a:avLst/>
              </a:prstGeom>
              <a:blipFill rotWithShape="0"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2464"/>
                <a:ext cx="9144000" cy="4261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Using the position function found in part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/>
                  <a:t> you can find the time at which the ball hits the ground by solving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𝟏𝟔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𝟏𝟔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464"/>
                <a:ext cx="9144000" cy="426193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must be positive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ball hits the ground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seconds after it was thrown.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4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solution to the problem is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724025"/>
            <a:ext cx="42862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shows how to use calculus to analyze vertical motion problems </a:t>
                </a:r>
                <a:r>
                  <a:rPr lang="en-US" sz="3200" b="1" dirty="0" smtClean="0"/>
                  <a:t>in which </a:t>
                </a:r>
                <a:r>
                  <a:rPr lang="en-US" sz="3200" b="1" dirty="0"/>
                  <a:t>the acceleration is determined by a gravitational force.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800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657817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You can use a </a:t>
            </a:r>
            <a:r>
              <a:rPr lang="en-US" sz="3200" b="1" dirty="0" smtClean="0"/>
              <a:t>similar strategy </a:t>
            </a:r>
            <a:r>
              <a:rPr lang="en-US" sz="3200" b="1" dirty="0"/>
              <a:t>to analyze other linear motion problems (vertical or horizontal) in which </a:t>
            </a:r>
            <a:r>
              <a:rPr lang="en-US" sz="3200" b="1" dirty="0" smtClean="0"/>
              <a:t>the acceleration </a:t>
            </a:r>
            <a:r>
              <a:rPr lang="en-US" sz="3200" b="1" dirty="0"/>
              <a:t>(or deceleration) is the result of some other </a:t>
            </a:r>
            <a:r>
              <a:rPr lang="en-US" sz="3200" b="1" dirty="0" smtClean="0"/>
              <a:t>force.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791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1126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01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478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text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6040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A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𝐩𝐡𝐲𝐬𝐢𝐜𝐢𝐬𝐭</m:t>
                    </m:r>
                  </m:oMath>
                </a14:m>
                <a:r>
                  <a:rPr lang="en-US" sz="2800" b="1" dirty="0"/>
                  <a:t> who knows the velocity of a particle might wish to know its position at </a:t>
                </a:r>
                <a:r>
                  <a:rPr lang="en-US" sz="2800" b="1" dirty="0" smtClean="0"/>
                  <a:t>a given </a:t>
                </a:r>
                <a:r>
                  <a:rPr lang="en-US" sz="2800" b="1" dirty="0"/>
                  <a:t>time.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84995"/>
              </a:xfrm>
              <a:prstGeom prst="rect">
                <a:avLst/>
              </a:prstGeom>
              <a:blipFill>
                <a:blip r:embed="rId2"/>
                <a:stretch>
                  <a:fillRect l="-11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68454"/>
                <a:ext cx="9144000" cy="1965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An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𝐞𝐧𝐠𝐢𝐧𝐞𝐞𝐫</m:t>
                    </m:r>
                  </m:oMath>
                </a14:m>
                <a:r>
                  <a:rPr lang="en-US" sz="2800" b="1" dirty="0"/>
                  <a:t> who can measure the variable rate at which water is </a:t>
                </a:r>
                <a:r>
                  <a:rPr lang="en-US" sz="2800" b="1" dirty="0" smtClean="0"/>
                  <a:t>leaking from </a:t>
                </a:r>
                <a:r>
                  <a:rPr lang="en-US" sz="2800" b="1" dirty="0"/>
                  <a:t>a tank wants to know the amount leaked over a certain time period.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68454"/>
                <a:ext cx="9144000" cy="1965346"/>
              </a:xfrm>
              <a:prstGeom prst="rect">
                <a:avLst/>
              </a:prstGeom>
              <a:blipFill>
                <a:blip r:embed="rId3"/>
                <a:stretch>
                  <a:fillRect l="-1133" r="-1333" b="-7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14800"/>
                <a:ext cx="91440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b="1" dirty="0"/>
                  <a:t>A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𝐛𝐢𝐨𝐥𝐨𝐠𝐢𝐬𝐭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who knows </a:t>
                </a:r>
                <a:r>
                  <a:rPr lang="en-US" sz="2800" b="1" dirty="0"/>
                  <a:t>the rate at which a bacteria population is increasing might want to deduce </a:t>
                </a:r>
                <a:r>
                  <a:rPr lang="en-US" sz="2800" b="1" dirty="0" smtClean="0"/>
                  <a:t>what the </a:t>
                </a:r>
                <a:r>
                  <a:rPr lang="en-US" sz="2800" b="1" dirty="0"/>
                  <a:t>size of the population will be at some future time.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677656"/>
              </a:xfrm>
              <a:prstGeom prst="rect">
                <a:avLst/>
              </a:prstGeom>
              <a:blipFill>
                <a:blip r:embed="rId4"/>
                <a:stretch>
                  <a:fillRect l="-1133" r="-1333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93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each case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problem is to </a:t>
            </a:r>
            <a:r>
              <a:rPr lang="en-US" sz="3200" b="1" dirty="0" smtClean="0"/>
              <a:t>find a </a:t>
            </a:r>
            <a:r>
              <a:rPr lang="en-US" sz="3200" b="1" dirty="0"/>
              <a:t>function whose derivative is a known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have a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whose derivative is the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called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𝐚𝐧𝐭𝐢𝐝𝐞𝐫𝐢𝐯𝐚𝐭𝐢𝐯𝐞</m:t>
                    </m:r>
                  </m:oMath>
                </a14:m>
                <a:r>
                  <a:rPr lang="en-US" sz="3200" b="1" dirty="0" smtClean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4153"/>
                <a:ext cx="9144000" cy="3043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find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whose derivative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might use your knowledge of derivatives to conclude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     because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𝐝</m:t>
                        </m:r>
                      </m:num>
                      <m:den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4153"/>
                <a:ext cx="9144000" cy="3043847"/>
              </a:xfrm>
              <a:prstGeom prst="rect">
                <a:avLst/>
              </a:prstGeom>
              <a:blipFill>
                <a:blip r:embed="rId3"/>
                <a:stretch>
                  <a:fillRect l="-1667" r="-1667" b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6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(Antiderivative)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an antiderivative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an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for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4514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𝐚𝐧𝐭𝐢𝐝𝐞𝐫𝐢𝐯𝐚𝐭𝐢𝐯𝐞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rather than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𝐚𝐧𝐭𝐢𝐝𝐞𝐫𝐢𝐯𝐚𝐭𝐢𝐯𝐞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514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191000"/>
                <a:ext cx="9144000" cy="2588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To see why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observe that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are all antiderivatives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588529"/>
              </a:xfrm>
              <a:prstGeom prst="rect">
                <a:avLst/>
              </a:prstGeom>
              <a:blipFill>
                <a:blip r:embed="rId4"/>
                <a:stretch>
                  <a:fillRect l="-166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729</TotalTime>
  <Words>1765</Words>
  <Application>Microsoft Office PowerPoint</Application>
  <PresentationFormat>On-screen Show (4:3)</PresentationFormat>
  <Paragraphs>301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Cambria Math</vt:lpstr>
      <vt:lpstr>Century Gothic</vt:lpstr>
      <vt:lpstr>Courier New</vt:lpstr>
      <vt:lpstr>Modern No. 20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205</cp:revision>
  <dcterms:created xsi:type="dcterms:W3CDTF">2006-08-16T00:00:00Z</dcterms:created>
  <dcterms:modified xsi:type="dcterms:W3CDTF">2021-02-16T06:51:02Z</dcterms:modified>
</cp:coreProperties>
</file>